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72" r:id="rId4"/>
    <p:sldId id="295" r:id="rId5"/>
    <p:sldId id="275" r:id="rId6"/>
    <p:sldId id="299" r:id="rId7"/>
    <p:sldId id="300" r:id="rId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9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4EC1"/>
    <a:srgbClr val="D495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92"/>
    <p:restoredTop sz="87483"/>
  </p:normalViewPr>
  <p:slideViewPr>
    <p:cSldViewPr snapToGrid="0" snapToObjects="1">
      <p:cViewPr varScale="1">
        <p:scale>
          <a:sx n="85" d="100"/>
          <a:sy n="85" d="100"/>
        </p:scale>
        <p:origin x="346" y="53"/>
      </p:cViewPr>
      <p:guideLst>
        <p:guide orient="horz" pos="2160"/>
        <p:guide pos="39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F8645D-7094-454A-9272-DBF2E8D56680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9ACA35-4236-754B-83C3-BD6D1D3ABF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1127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ABCC9-6442-71E7-3D1E-1274A6B51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441DC3F-EC4D-8F92-8342-6BE7E313F0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02EB285-3108-E1EA-B89D-87B95140A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6EB0191-ABB4-029A-2A1E-AFA35689D4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9ACA35-4236-754B-83C3-BD6D1D3ABF4D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20242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9ACA35-4236-754B-83C3-BD6D1D3ABF4D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6164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41784B-4C97-A842-A51F-E9FC1FC001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058886"/>
            <a:ext cx="10515598" cy="742857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3B15453-7AA7-5F45-B574-393DFC7D296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3999" y="3965714"/>
            <a:ext cx="9144000" cy="165576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en-US" altLang="ja-JP" dirty="0"/>
              <a:t>bluecode</a:t>
            </a:r>
            <a:r>
              <a:rPr kumimoji="1" lang="ja-JP" altLang="en-US"/>
              <a:t>株式会社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A1454B-EB1E-9D45-9C70-2971D0A16E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86830"/>
            <a:ext cx="2743200" cy="365125"/>
          </a:xfrm>
        </p:spPr>
        <p:txBody>
          <a:bodyPr/>
          <a:lstStyle/>
          <a:p>
            <a:fld id="{EC28EDEB-BADD-A949-A37D-344F76CBFC94}" type="datetime1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F4D7D2-2426-464B-8D7B-87C4EBB67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86830"/>
            <a:ext cx="2743200" cy="365125"/>
          </a:xfrm>
        </p:spPr>
        <p:txBody>
          <a:bodyPr/>
          <a:lstStyle/>
          <a:p>
            <a:fld id="{462052E6-07CA-9B46-B866-FDE18BF7450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83A8AF0-EEB5-6C4E-9263-64DC090B51F5}"/>
              </a:ext>
            </a:extLst>
          </p:cNvPr>
          <p:cNvSpPr/>
          <p:nvPr userDrawn="1"/>
        </p:nvSpPr>
        <p:spPr>
          <a:xfrm>
            <a:off x="838200" y="2801743"/>
            <a:ext cx="10515599" cy="70666"/>
          </a:xfrm>
          <a:prstGeom prst="rect">
            <a:avLst/>
          </a:prstGeom>
          <a:solidFill>
            <a:srgbClr val="134E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3BF2BF30-7FDD-818C-A939-51A3D7AC2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6830"/>
            <a:ext cx="4114800" cy="365125"/>
          </a:xfrm>
        </p:spPr>
        <p:txBody>
          <a:bodyPr/>
          <a:lstStyle/>
          <a:p>
            <a:r>
              <a:rPr lang="en-US" altLang="ja-JP" dirty="0"/>
              <a:t>bluecode inc.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6011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ED6B60-CAA6-0441-AA00-C83FCB722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EEDCDB4-EA27-B649-814F-729E086D7E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24CCE19-FFFA-C742-83EC-FD6C94D80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3D067-023C-7441-9D68-F6D230C546B7}" type="datetime1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470F16-91CC-9F43-A813-F44F22B1D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dirty="0"/>
              <a:t>bluecode inc.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C244F3-F0F9-CE49-A15C-3F6C9984F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52E6-07CA-9B46-B866-FDE18BF745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3390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90425CA-DF6C-D049-B0F7-38A0F0B4C2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7A9F20D-5F3B-B944-97E2-CA110EBB79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6151E1-0B93-B04F-A400-0FC7CC807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B4445-EA75-9B46-9B2E-BE02F9884A6B}" type="datetime1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7C1B08-8F72-B14B-A771-8F8163197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dirty="0"/>
              <a:t>bluecode inc.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0321529-C59F-694B-9D57-F8261B227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52E6-07CA-9B46-B866-FDE18BF745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013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D013073-5F8E-204D-96F7-C4CC28FAAFFE}"/>
              </a:ext>
            </a:extLst>
          </p:cNvPr>
          <p:cNvSpPr/>
          <p:nvPr userDrawn="1"/>
        </p:nvSpPr>
        <p:spPr>
          <a:xfrm>
            <a:off x="11251096" y="6341111"/>
            <a:ext cx="543339" cy="516889"/>
          </a:xfrm>
          <a:prstGeom prst="rect">
            <a:avLst/>
          </a:prstGeom>
          <a:solidFill>
            <a:srgbClr val="134E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AB3C7C5-E79F-0B47-B08A-7D62EFE45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565" y="196162"/>
            <a:ext cx="11396870" cy="504451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40AC78C-3506-E648-9747-5B4816F31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805967"/>
            <a:ext cx="11396870" cy="553514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3ADF0C-14D2-6E4C-B739-5125B307E2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97565" y="6386830"/>
            <a:ext cx="2743200" cy="365125"/>
          </a:xfrm>
        </p:spPr>
        <p:txBody>
          <a:bodyPr/>
          <a:lstStyle/>
          <a:p>
            <a:fld id="{952987D4-63BE-1D49-9FA4-4DF8DCD0E85B}" type="datetime1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69470A-1FD3-D947-9EA7-396A4272C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6830"/>
            <a:ext cx="4114800" cy="365125"/>
          </a:xfrm>
        </p:spPr>
        <p:txBody>
          <a:bodyPr/>
          <a:lstStyle/>
          <a:p>
            <a:r>
              <a:rPr lang="en-US" altLang="ja-JP" dirty="0"/>
              <a:t>bluecode inc.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9ABDFF7-C130-2548-ABCB-FFFDE44B9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1095" y="6386830"/>
            <a:ext cx="543339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62052E6-07CA-9B46-B866-FDE18BF74505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8115502-DA04-EF4E-9533-E4783D4FEFBF}"/>
              </a:ext>
            </a:extLst>
          </p:cNvPr>
          <p:cNvSpPr/>
          <p:nvPr userDrawn="1"/>
        </p:nvSpPr>
        <p:spPr>
          <a:xfrm>
            <a:off x="397565" y="730430"/>
            <a:ext cx="8791259" cy="4571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C247F8A-64A6-7D4B-8FB2-0950C7E15D07}"/>
              </a:ext>
            </a:extLst>
          </p:cNvPr>
          <p:cNvSpPr/>
          <p:nvPr userDrawn="1"/>
        </p:nvSpPr>
        <p:spPr>
          <a:xfrm>
            <a:off x="9188824" y="730430"/>
            <a:ext cx="2605611" cy="45719"/>
          </a:xfrm>
          <a:prstGeom prst="rect">
            <a:avLst/>
          </a:prstGeom>
          <a:solidFill>
            <a:srgbClr val="134E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567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D19087-08F3-C447-AF65-1A7E05C4D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A87E87D-56A3-5D4F-B594-9B44380F7A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BBB792-812D-EA44-9493-60708746D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44A8E-76F0-BD45-8F86-1DA220873064}" type="datetime1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E6F7FF-4793-5848-9A91-130704385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dirty="0"/>
              <a:t>bluecode inc.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2FE743-148A-224C-A2C7-0C9DD5153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52E6-07CA-9B46-B866-FDE18BF745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04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C65667-C887-B240-B575-6971DE7DB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6D6C50-7432-E745-9CBA-2B16315D84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DA81660-9CBB-7C45-A9D0-2BAD015773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0D922FD-1E82-274B-9770-F2F791F09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BC7F-D19A-0343-968E-7A0CB7326BD0}" type="datetime1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998DE4C-E2C7-2E4E-879E-53FEC10E0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dirty="0"/>
              <a:t>bluecode inc.</a:t>
            </a: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FE505ED-F819-AE49-AD59-A41CBBF4E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52E6-07CA-9B46-B866-FDE18BF745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983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780C66-7488-B84E-94E2-292E150FE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9997CB-62D1-184D-B2A8-B22C75DAB9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9935119-6F35-0640-B700-1F021EF409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13400A3-25D2-524A-8F89-F2F536E39A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A06E982-011E-6B44-BF07-1EB62A2EBB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EAAE6FA-8763-7547-B17B-37F7660B2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E50F6-BF54-3B43-9E7F-30C13CAE09A7}" type="datetime1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DED77A2-42F9-3B4E-9257-74AA9E6A8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dirty="0"/>
              <a:t>bluecode inc.</a:t>
            </a:r>
            <a:endParaRPr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88A29A9-8A2A-A14B-B5D5-FC1C4B4EA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52E6-07CA-9B46-B866-FDE18BF745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765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2ECC5F-C96A-BE4C-8B42-13ECD65E9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0ECC02A-68D5-5D4A-9344-6688F38F0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6D2AC-C96B-C441-A7EE-EFB2ABD252C0}" type="datetime1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7F7F00A-CFCB-304E-A691-44227BF10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dirty="0"/>
              <a:t>bluecode inc.</a:t>
            </a: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24064E1-CAB3-B442-A9FD-64C972B34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52E6-07CA-9B46-B866-FDE18BF745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6005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6EFA031-9A6A-7C47-89B9-30C071247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3AB25-9BC2-5A46-A04D-5327E4F35EB2}" type="datetime1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7AF362C-477C-2D47-B721-62A372494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dirty="0"/>
              <a:t>bluecode inc.</a:t>
            </a:r>
            <a:endParaRPr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14FD4AA-B12A-5344-B12C-93482E29E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52E6-07CA-9B46-B866-FDE18BF745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3970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98EB18-F44C-5B47-BA81-5869FB328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76CB805-EE3A-9941-9B12-95CCFD5629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6B04B39-E005-1B44-90D2-C8B523707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82BAB93-9DB0-544D-917A-0263F093A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4B335-064C-984F-9B19-9EDC8B133EDF}" type="datetime1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9A7E16A-ADBE-DF4B-8757-481FB11F8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dirty="0"/>
              <a:t>bluecode inc.</a:t>
            </a: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EBC8098-6B75-C149-B698-69687C035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52E6-07CA-9B46-B866-FDE18BF745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258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4BF09B-6036-574D-BBB2-3DA730C00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066FB75-A475-0F48-9537-782EFFA56E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C566E14-4C3A-2149-90F6-0972351600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E010DD-1114-9D41-8D65-EE0102496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BFCF7-E666-6144-BAA7-34E70595AF75}" type="datetime1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6DC0700-471A-4849-B5B4-22D6B36AE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dirty="0"/>
              <a:t>bluecode inc.</a:t>
            </a: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65320C6-F1F1-D44B-857C-744C071C4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52E6-07CA-9B46-B866-FDE18BF745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4866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384990A-6A82-7D4A-8249-EE4F99502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78DA022-1E64-0644-8828-CEA2F8873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640296C-8207-2143-9130-743BF6F06C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fld id="{1EC3668C-4672-9D42-BA67-D988628B8251}" type="datetime1">
              <a:rPr lang="ja-JP" altLang="en-US" smtClean="0"/>
              <a:pPr/>
              <a:t>2026/5/30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57BC24-807F-7445-A274-97D5C63BD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lang="en-US" altLang="ja-JP" dirty="0" err="1"/>
              <a:t>bluecode</a:t>
            </a:r>
            <a:r>
              <a:rPr lang="en-US" altLang="ja-JP" dirty="0"/>
              <a:t> inc.</a:t>
            </a: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8B9EAC-1314-584C-89D0-2F28120927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fld id="{462052E6-07CA-9B46-B866-FDE18BF7450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3020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AED40B-1B23-6948-89B3-220CD171B0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622324"/>
            <a:ext cx="10515598" cy="117942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altLang="ja-JP" sz="3100" dirty="0"/>
              <a:t>AA JOI Web</a:t>
            </a:r>
            <a:r>
              <a:rPr lang="ja-JP" altLang="en-US" sz="3100" dirty="0"/>
              <a:t>サイト 刷新・運用</a:t>
            </a:r>
            <a:br>
              <a:rPr lang="en-US" altLang="ja-JP" sz="3100" dirty="0"/>
            </a:br>
            <a:r>
              <a:rPr lang="ja-JP" altLang="en-US" dirty="0"/>
              <a:t>ビジネス要件定義書</a:t>
            </a:r>
            <a:endParaRPr kumimoji="1" lang="ja-JP" altLang="en-US" sz="3600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AE313A0-35E2-4F4C-BEDF-EC60074526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/>
              <a:t>2026</a:t>
            </a:r>
            <a:r>
              <a:rPr kumimoji="1" lang="ja-JP" altLang="en-US" dirty="0"/>
              <a:t>年</a:t>
            </a:r>
            <a:r>
              <a:rPr kumimoji="1" lang="en-US" altLang="ja-JP" dirty="0"/>
              <a:t>6</a:t>
            </a:r>
            <a:r>
              <a:rPr kumimoji="1" lang="ja-JP" altLang="en-US" dirty="0"/>
              <a:t>月</a:t>
            </a:r>
            <a:r>
              <a:rPr kumimoji="1" lang="en-US" altLang="ja-JP" dirty="0"/>
              <a:t>7</a:t>
            </a:r>
            <a:r>
              <a:rPr kumimoji="1" lang="ja-JP" altLang="en-US" dirty="0"/>
              <a:t>日版</a:t>
            </a:r>
            <a:endParaRPr kumimoji="1" lang="en-US" altLang="ja-JP" dirty="0"/>
          </a:p>
          <a:p>
            <a:r>
              <a:rPr lang="en-US" altLang="ja-JP" dirty="0"/>
              <a:t>AA</a:t>
            </a:r>
            <a:r>
              <a:rPr lang="ja-JP" altLang="en-US" dirty="0"/>
              <a:t> </a:t>
            </a:r>
            <a:r>
              <a:rPr lang="en-US" altLang="ja-JP" dirty="0"/>
              <a:t>JOI</a:t>
            </a:r>
            <a:r>
              <a:rPr lang="ja-JP" altLang="en-US" dirty="0"/>
              <a:t> テック担当</a:t>
            </a:r>
            <a:endParaRPr kumimoji="1"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B3D9C38-E1BA-D14B-B9C5-31A6CE1F9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52E6-07CA-9B46-B866-FDE18BF74505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4A2B35B-2751-C02F-9B90-0A09E82DD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6830"/>
            <a:ext cx="4114800" cy="365125"/>
          </a:xfrm>
        </p:spPr>
        <p:txBody>
          <a:bodyPr/>
          <a:lstStyle/>
          <a:p>
            <a:r>
              <a:rPr lang="en-US" altLang="ja-JP" dirty="0"/>
              <a:t>AA</a:t>
            </a:r>
            <a:r>
              <a:rPr lang="ja-JP" altLang="en-US" dirty="0"/>
              <a:t> </a:t>
            </a:r>
            <a:r>
              <a:rPr lang="en-US" altLang="ja-JP" dirty="0"/>
              <a:t>JOI</a:t>
            </a:r>
            <a:r>
              <a:rPr lang="ja-JP" altLang="en-US" dirty="0"/>
              <a:t> テック担当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77803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1AD7DD-A7F5-E145-99FC-E6D32A41B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目次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AE0E797-C1FC-4E49-8C48-D1B9DDC12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4" y="1110977"/>
            <a:ext cx="11396870" cy="463604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dirty="0"/>
              <a:t>システム化の目的と範囲</a:t>
            </a:r>
            <a:endParaRPr kumimoji="1" lang="en-US" altLang="ja-JP" dirty="0"/>
          </a:p>
          <a:p>
            <a:pPr>
              <a:lnSpc>
                <a:spcPct val="120000"/>
              </a:lnSpc>
            </a:pPr>
            <a:r>
              <a:rPr kumimoji="1" lang="ja-JP" altLang="en-US" dirty="0"/>
              <a:t>業務要件（一覧）</a:t>
            </a:r>
            <a:endParaRPr kumimoji="1" lang="en-US" altLang="ja-JP" dirty="0"/>
          </a:p>
          <a:p>
            <a:pPr>
              <a:lnSpc>
                <a:spcPct val="120000"/>
              </a:lnSpc>
            </a:pPr>
            <a:r>
              <a:rPr lang="ja-JP" altLang="en-US" dirty="0"/>
              <a:t>機能要件（一覧）</a:t>
            </a:r>
            <a:endParaRPr lang="en-US" altLang="ja-JP" dirty="0"/>
          </a:p>
          <a:p>
            <a:pPr>
              <a:lnSpc>
                <a:spcPct val="120000"/>
              </a:lnSpc>
            </a:pPr>
            <a:r>
              <a:rPr lang="ja-JP" altLang="en-US" dirty="0"/>
              <a:t>フロー図</a:t>
            </a:r>
            <a:endParaRPr lang="en-US" altLang="ja-JP" dirty="0"/>
          </a:p>
          <a:p>
            <a:pPr lvl="1">
              <a:lnSpc>
                <a:spcPct val="120000"/>
              </a:lnSpc>
            </a:pPr>
            <a:r>
              <a:rPr lang="ja-JP" altLang="en-US" dirty="0"/>
              <a:t>参考：機能と配置イメージ</a:t>
            </a:r>
            <a:endParaRPr lang="en-US" altLang="ja-JP" dirty="0"/>
          </a:p>
          <a:p>
            <a:pPr marL="457200" lvl="1" indent="0">
              <a:lnSpc>
                <a:spcPct val="120000"/>
              </a:lnSpc>
              <a:buNone/>
            </a:pPr>
            <a:endParaRPr kumimoji="1" lang="en-US" altLang="ja-JP" dirty="0"/>
          </a:p>
          <a:p>
            <a:pPr lvl="1">
              <a:lnSpc>
                <a:spcPct val="120000"/>
              </a:lnSpc>
            </a:pPr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45D0F1A-A5A9-8441-BFC8-4DEDE66E7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52E6-07CA-9B46-B866-FDE18BF74505}" type="slidenum">
              <a:rPr lang="ja-JP" altLang="en-US" smtClean="0"/>
              <a:pPr/>
              <a:t>2</a:t>
            </a:fld>
            <a:endParaRPr lang="ja-JP" altLang="en-US"/>
          </a:p>
        </p:txBody>
      </p:sp>
      <p:sp>
        <p:nvSpPr>
          <p:cNvPr id="6" name="フッター プレースホルダー 3">
            <a:extLst>
              <a:ext uri="{FF2B5EF4-FFF2-40B4-BE49-F238E27FC236}">
                <a16:creationId xmlns:a16="http://schemas.microsoft.com/office/drawing/2014/main" id="{5406E136-6786-8291-8AC5-E04A2D75B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6830"/>
            <a:ext cx="4114800" cy="365125"/>
          </a:xfrm>
        </p:spPr>
        <p:txBody>
          <a:bodyPr/>
          <a:lstStyle/>
          <a:p>
            <a:r>
              <a:rPr lang="en-US" altLang="ja-JP" dirty="0"/>
              <a:t>AA</a:t>
            </a:r>
            <a:r>
              <a:rPr lang="ja-JP" altLang="en-US" dirty="0"/>
              <a:t> </a:t>
            </a:r>
            <a:r>
              <a:rPr lang="en-US" altLang="ja-JP" dirty="0"/>
              <a:t>JOI</a:t>
            </a:r>
            <a:r>
              <a:rPr lang="ja-JP" altLang="en-US" dirty="0"/>
              <a:t> テック担当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01889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37059C-E517-8255-61B8-32979F66A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Web</a:t>
            </a:r>
            <a:r>
              <a:rPr lang="ja-JP" altLang="en-US" dirty="0"/>
              <a:t>サイト業者管理移行</a:t>
            </a:r>
            <a:r>
              <a:rPr kumimoji="1" lang="ja-JP" altLang="en-US" dirty="0"/>
              <a:t>の目的と範囲</a:t>
            </a:r>
            <a:r>
              <a:rPr kumimoji="1" lang="en-US" altLang="ja-JP" dirty="0"/>
              <a:t>(</a:t>
            </a:r>
            <a:r>
              <a:rPr kumimoji="1" lang="ja-JP" altLang="en-US" dirty="0"/>
              <a:t>スコープ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AB1D15F-63AC-4BA7-2699-8643F5CD2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1429305"/>
            <a:ext cx="11396870" cy="3580588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kumimoji="1" lang="ja-JP" altLang="en-US" dirty="0"/>
              <a:t>目的</a:t>
            </a:r>
            <a:endParaRPr kumimoji="1" lang="en-US" altLang="ja-JP" dirty="0"/>
          </a:p>
          <a:p>
            <a:pPr lvl="1">
              <a:lnSpc>
                <a:spcPct val="120000"/>
              </a:lnSpc>
            </a:pPr>
            <a:r>
              <a:rPr lang="en-US" altLang="ja-JP" dirty="0"/>
              <a:t>Web</a:t>
            </a:r>
            <a:r>
              <a:rPr lang="ja-JP" altLang="en-US" dirty="0"/>
              <a:t>サイトの刷新</a:t>
            </a:r>
            <a:r>
              <a:rPr lang="en-US" altLang="ja-JP" dirty="0"/>
              <a:t>(</a:t>
            </a:r>
            <a:r>
              <a:rPr lang="ja-JP" altLang="en-US" dirty="0"/>
              <a:t>新デザイン、機能の改善</a:t>
            </a:r>
            <a:r>
              <a:rPr lang="en-US" altLang="ja-JP" dirty="0"/>
              <a:t>)</a:t>
            </a:r>
          </a:p>
          <a:p>
            <a:pPr lvl="1">
              <a:lnSpc>
                <a:spcPct val="120000"/>
              </a:lnSpc>
            </a:pPr>
            <a:r>
              <a:rPr lang="ja-JP" altLang="en-US" dirty="0"/>
              <a:t>問い合わせ対応の仕組み改善</a:t>
            </a:r>
            <a:endParaRPr lang="en-US" altLang="ja-JP" dirty="0"/>
          </a:p>
          <a:p>
            <a:pPr lvl="1">
              <a:lnSpc>
                <a:spcPct val="120000"/>
              </a:lnSpc>
            </a:pPr>
            <a:r>
              <a:rPr lang="en-US" altLang="ja-JP" dirty="0"/>
              <a:t>JOI Web</a:t>
            </a:r>
            <a:r>
              <a:rPr lang="ja-JP" altLang="en-US" dirty="0"/>
              <a:t>サイトの運用の属人化の解消</a:t>
            </a:r>
            <a:endParaRPr lang="en-US" altLang="ja-JP" dirty="0"/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ja-JP" dirty="0"/>
              <a:t>	(</a:t>
            </a:r>
            <a:r>
              <a:rPr lang="ja-JP" altLang="en-US" dirty="0"/>
              <a:t>特定のメンバーがいないとできないことの解消</a:t>
            </a:r>
            <a:r>
              <a:rPr lang="en-US" altLang="ja-JP" dirty="0"/>
              <a:t>)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en-US" altLang="ja-JP" dirty="0"/>
          </a:p>
          <a:p>
            <a:pPr>
              <a:lnSpc>
                <a:spcPct val="120000"/>
              </a:lnSpc>
            </a:pPr>
            <a:r>
              <a:rPr lang="ja-JP" altLang="en-US" dirty="0"/>
              <a:t>スコープ</a:t>
            </a:r>
            <a:r>
              <a:rPr lang="en-US" altLang="ja-JP" dirty="0"/>
              <a:t>(</a:t>
            </a:r>
            <a:r>
              <a:rPr lang="ja-JP" altLang="en-US" dirty="0"/>
              <a:t>フェーズ</a:t>
            </a:r>
            <a:r>
              <a:rPr lang="en-US" altLang="ja-JP" dirty="0"/>
              <a:t> 1)</a:t>
            </a:r>
          </a:p>
          <a:p>
            <a:pPr lvl="1">
              <a:lnSpc>
                <a:spcPct val="120000"/>
              </a:lnSpc>
            </a:pPr>
            <a:r>
              <a:rPr lang="ja-JP" altLang="en-US" dirty="0"/>
              <a:t>デザイン・機能刷新</a:t>
            </a:r>
            <a:endParaRPr lang="en-US" altLang="ja-JP" dirty="0"/>
          </a:p>
          <a:p>
            <a:pPr lvl="1">
              <a:lnSpc>
                <a:spcPct val="120000"/>
              </a:lnSpc>
            </a:pPr>
            <a:r>
              <a:rPr lang="ja-JP" altLang="en-US" dirty="0"/>
              <a:t>メールアカウントの追加</a:t>
            </a:r>
            <a:endParaRPr lang="en-US" altLang="ja-JP" dirty="0"/>
          </a:p>
          <a:p>
            <a:pPr lvl="1">
              <a:lnSpc>
                <a:spcPct val="120000"/>
              </a:lnSpc>
            </a:pPr>
            <a:r>
              <a:rPr lang="ja-JP" altLang="en-US" dirty="0"/>
              <a:t>新メールアカウントの運用方法決定</a:t>
            </a:r>
            <a:endParaRPr lang="en-US" altLang="ja-JP" dirty="0"/>
          </a:p>
          <a:p>
            <a:pPr lvl="1">
              <a:lnSpc>
                <a:spcPct val="120000"/>
              </a:lnSpc>
            </a:pPr>
            <a:r>
              <a:rPr lang="en-US" altLang="ja-JP" dirty="0"/>
              <a:t>JOI</a:t>
            </a:r>
            <a:r>
              <a:rPr lang="ja-JP" altLang="en-US" dirty="0"/>
              <a:t>委員会↔テック担当↔業者の業務委託体制の構築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EB1836C-3D81-6C09-9C13-DD6DA76D7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52E6-07CA-9B46-B866-FDE18BF74505}" type="slidenum">
              <a:rPr lang="ja-JP" altLang="en-US" smtClean="0"/>
              <a:pPr/>
              <a:t>3</a:t>
            </a:fld>
            <a:endParaRPr lang="ja-JP" altLang="en-US"/>
          </a:p>
        </p:txBody>
      </p:sp>
      <p:sp>
        <p:nvSpPr>
          <p:cNvPr id="6" name="フッター プレースホルダー 3">
            <a:extLst>
              <a:ext uri="{FF2B5EF4-FFF2-40B4-BE49-F238E27FC236}">
                <a16:creationId xmlns:a16="http://schemas.microsoft.com/office/drawing/2014/main" id="{5FCF52DC-790C-C1F6-E0EF-A733CE1E9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6830"/>
            <a:ext cx="4114800" cy="365125"/>
          </a:xfrm>
        </p:spPr>
        <p:txBody>
          <a:bodyPr/>
          <a:lstStyle/>
          <a:p>
            <a:r>
              <a:rPr lang="en-US" altLang="ja-JP" dirty="0"/>
              <a:t>AA</a:t>
            </a:r>
            <a:r>
              <a:rPr lang="ja-JP" altLang="en-US" dirty="0"/>
              <a:t> </a:t>
            </a:r>
            <a:r>
              <a:rPr lang="en-US" altLang="ja-JP" dirty="0"/>
              <a:t>JOI</a:t>
            </a:r>
            <a:r>
              <a:rPr lang="ja-JP" altLang="en-US" dirty="0"/>
              <a:t> テック担当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30729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3E033B-3395-C41F-4305-D42950FBB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48984C-D08B-3748-9DE2-B34302DB2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/>
              <a:t>業務要件（一覧）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D05EF8E-9F9C-3218-F7FA-BEECE42C26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805967"/>
            <a:ext cx="11396870" cy="504451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2000" dirty="0"/>
              <a:t>本システムは以下の業務を実現するものとする（システム化以外の業務も含む）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5DD9DDC-1C33-D0E4-F3F8-154DEB46A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52E6-07CA-9B46-B866-FDE18BF74505}" type="slidenum">
              <a:rPr lang="ja-JP" altLang="en-US" smtClean="0"/>
              <a:pPr/>
              <a:t>4</a:t>
            </a:fld>
            <a:endParaRPr lang="ja-JP" altLang="en-US"/>
          </a:p>
        </p:txBody>
      </p:sp>
      <p:graphicFrame>
        <p:nvGraphicFramePr>
          <p:cNvPr id="43" name="表 42">
            <a:extLst>
              <a:ext uri="{FF2B5EF4-FFF2-40B4-BE49-F238E27FC236}">
                <a16:creationId xmlns:a16="http://schemas.microsoft.com/office/drawing/2014/main" id="{9D91139B-B147-6020-25C1-CEFBDAD50E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706455"/>
              </p:ext>
            </p:extLst>
          </p:nvPr>
        </p:nvGraphicFramePr>
        <p:xfrm>
          <a:off x="569300" y="1574352"/>
          <a:ext cx="11053400" cy="4568416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628564">
                  <a:extLst>
                    <a:ext uri="{9D8B030D-6E8A-4147-A177-3AD203B41FA5}">
                      <a16:colId xmlns:a16="http://schemas.microsoft.com/office/drawing/2014/main" val="2476616942"/>
                    </a:ext>
                  </a:extLst>
                </a:gridCol>
                <a:gridCol w="2441448">
                  <a:extLst>
                    <a:ext uri="{9D8B030D-6E8A-4147-A177-3AD203B41FA5}">
                      <a16:colId xmlns:a16="http://schemas.microsoft.com/office/drawing/2014/main" val="3134895016"/>
                    </a:ext>
                  </a:extLst>
                </a:gridCol>
                <a:gridCol w="3492046">
                  <a:extLst>
                    <a:ext uri="{9D8B030D-6E8A-4147-A177-3AD203B41FA5}">
                      <a16:colId xmlns:a16="http://schemas.microsoft.com/office/drawing/2014/main" val="3420011477"/>
                    </a:ext>
                  </a:extLst>
                </a:gridCol>
                <a:gridCol w="1253690">
                  <a:extLst>
                    <a:ext uri="{9D8B030D-6E8A-4147-A177-3AD203B41FA5}">
                      <a16:colId xmlns:a16="http://schemas.microsoft.com/office/drawing/2014/main" val="730756618"/>
                    </a:ext>
                  </a:extLst>
                </a:gridCol>
                <a:gridCol w="923544">
                  <a:extLst>
                    <a:ext uri="{9D8B030D-6E8A-4147-A177-3AD203B41FA5}">
                      <a16:colId xmlns:a16="http://schemas.microsoft.com/office/drawing/2014/main" val="3727868517"/>
                    </a:ext>
                  </a:extLst>
                </a:gridCol>
                <a:gridCol w="2314108">
                  <a:extLst>
                    <a:ext uri="{9D8B030D-6E8A-4147-A177-3AD203B41FA5}">
                      <a16:colId xmlns:a16="http://schemas.microsoft.com/office/drawing/2014/main" val="2266673106"/>
                    </a:ext>
                  </a:extLst>
                </a:gridCol>
              </a:tblGrid>
              <a:tr h="4900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管理番号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業務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說明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実施者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latin typeface="+mn-ea"/>
                          <a:ea typeface="+mn-ea"/>
                        </a:rPr>
                        <a:t>システム化対象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latin typeface="+mn-ea"/>
                          <a:ea typeface="+mn-ea"/>
                        </a:rPr>
                        <a:t>備考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7943769"/>
                  </a:ext>
                </a:extLst>
              </a:tr>
              <a:tr h="4900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latin typeface="+mn-ea"/>
                          <a:ea typeface="+mn-ea"/>
                        </a:rPr>
                        <a:t>BR-01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dirty="0">
                        <a:latin typeface="游ゴシック" panose="020B0400000000000000" pitchFamily="50" charset="-128"/>
                        <a:ea typeface="+mn-ea"/>
                      </a:endParaRPr>
                    </a:p>
                    <a:p>
                      <a:pPr algn="l"/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92371245"/>
                  </a:ext>
                </a:extLst>
              </a:tr>
              <a:tr h="4900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latin typeface="+mn-ea"/>
                          <a:ea typeface="+mn-ea"/>
                        </a:rPr>
                        <a:t>BR-02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200" b="0" dirty="0"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dirty="0"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64033474"/>
                  </a:ext>
                </a:extLst>
              </a:tr>
              <a:tr h="4900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latin typeface="+mn-ea"/>
                          <a:ea typeface="+mn-ea"/>
                        </a:rPr>
                        <a:t>BR-03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  <a:p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1875265"/>
                  </a:ext>
                </a:extLst>
              </a:tr>
              <a:tr h="568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latin typeface="+mn-ea"/>
                          <a:ea typeface="+mn-ea"/>
                        </a:rPr>
                        <a:t>BR-04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49877860"/>
                  </a:ext>
                </a:extLst>
              </a:tr>
              <a:tr h="4900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latin typeface="+mn-ea"/>
                          <a:ea typeface="+mn-ea"/>
                        </a:rPr>
                        <a:t>BR-05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游ゴシック" panose="020B0400000000000000" pitchFamily="50" charset="-128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68364837"/>
                  </a:ext>
                </a:extLst>
              </a:tr>
              <a:tr h="4900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latin typeface="+mn-ea"/>
                          <a:ea typeface="+mn-ea"/>
                        </a:rPr>
                        <a:t>BR-06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73746529"/>
                  </a:ext>
                </a:extLst>
              </a:tr>
              <a:tr h="568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latin typeface="+mn-ea"/>
                          <a:ea typeface="+mn-ea"/>
                        </a:rPr>
                        <a:t>BR-07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200" b="0" dirty="0">
                        <a:highlight>
                          <a:srgbClr val="FFFF00"/>
                        </a:highlight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8639648"/>
                  </a:ext>
                </a:extLst>
              </a:tr>
              <a:tr h="4900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latin typeface="+mn-ea"/>
                          <a:ea typeface="+mn-ea"/>
                        </a:rPr>
                        <a:t>BR-08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93923203"/>
                  </a:ext>
                </a:extLst>
              </a:tr>
            </a:tbl>
          </a:graphicData>
        </a:graphic>
      </p:graphicFrame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0FF5A0E-5599-86B0-E7A7-2B46F0621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6830"/>
            <a:ext cx="4114800" cy="365125"/>
          </a:xfrm>
        </p:spPr>
        <p:txBody>
          <a:bodyPr/>
          <a:lstStyle/>
          <a:p>
            <a:r>
              <a:rPr lang="en-US" altLang="ja-JP" dirty="0"/>
              <a:t>AA</a:t>
            </a:r>
            <a:r>
              <a:rPr lang="ja-JP" altLang="en-US" dirty="0"/>
              <a:t> </a:t>
            </a:r>
            <a:r>
              <a:rPr lang="en-US" altLang="ja-JP" dirty="0"/>
              <a:t>JOI</a:t>
            </a:r>
            <a:r>
              <a:rPr lang="ja-JP" altLang="en-US" dirty="0"/>
              <a:t> テック担当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998472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89FD0E-D345-859D-7265-32B3A5260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/>
              <a:t>機能要件（一覧）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68FFE96-7C8A-508D-4610-2043375AC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805967"/>
            <a:ext cx="11396870" cy="504451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2000" dirty="0"/>
              <a:t>本システムは以下の業務を実現するものとする（システム化以外の業務も含む）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A57BEB4-A314-1AA7-1DCA-47BCB5DD9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52E6-07CA-9B46-B866-FDE18BF74505}" type="slidenum">
              <a:rPr lang="ja-JP" altLang="en-US" smtClean="0"/>
              <a:pPr/>
              <a:t>5</a:t>
            </a:fld>
            <a:endParaRPr lang="ja-JP" altLang="en-US"/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B99B0ABA-E40F-3F53-9AF7-0ABF351E18F4}"/>
              </a:ext>
            </a:extLst>
          </p:cNvPr>
          <p:cNvSpPr txBox="1"/>
          <p:nvPr/>
        </p:nvSpPr>
        <p:spPr>
          <a:xfrm>
            <a:off x="617904" y="6047207"/>
            <a:ext cx="5724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・上記の機能にて業務要件を満たせると想定。</a:t>
            </a:r>
            <a:endParaRPr kumimoji="1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・各ページのデザイン、テキスト、検証ルール等は設計フェーズにて決定予定。</a:t>
            </a:r>
          </a:p>
        </p:txBody>
      </p:sp>
      <p:graphicFrame>
        <p:nvGraphicFramePr>
          <p:cNvPr id="29" name="表 28">
            <a:extLst>
              <a:ext uri="{FF2B5EF4-FFF2-40B4-BE49-F238E27FC236}">
                <a16:creationId xmlns:a16="http://schemas.microsoft.com/office/drawing/2014/main" id="{0BF1A945-D0E3-51BF-9D38-1C8415D2AE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9765587"/>
              </p:ext>
            </p:extLst>
          </p:nvPr>
        </p:nvGraphicFramePr>
        <p:xfrm>
          <a:off x="741033" y="1350877"/>
          <a:ext cx="11053400" cy="4568416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812464">
                  <a:extLst>
                    <a:ext uri="{9D8B030D-6E8A-4147-A177-3AD203B41FA5}">
                      <a16:colId xmlns:a16="http://schemas.microsoft.com/office/drawing/2014/main" val="2476616942"/>
                    </a:ext>
                  </a:extLst>
                </a:gridCol>
                <a:gridCol w="1602658">
                  <a:extLst>
                    <a:ext uri="{9D8B030D-6E8A-4147-A177-3AD203B41FA5}">
                      <a16:colId xmlns:a16="http://schemas.microsoft.com/office/drawing/2014/main" val="3134895016"/>
                    </a:ext>
                  </a:extLst>
                </a:gridCol>
                <a:gridCol w="4146936">
                  <a:extLst>
                    <a:ext uri="{9D8B030D-6E8A-4147-A177-3AD203B41FA5}">
                      <a16:colId xmlns:a16="http://schemas.microsoft.com/office/drawing/2014/main" val="3420011477"/>
                    </a:ext>
                  </a:extLst>
                </a:gridCol>
                <a:gridCol w="1136821">
                  <a:extLst>
                    <a:ext uri="{9D8B030D-6E8A-4147-A177-3AD203B41FA5}">
                      <a16:colId xmlns:a16="http://schemas.microsoft.com/office/drawing/2014/main" val="730756618"/>
                    </a:ext>
                  </a:extLst>
                </a:gridCol>
                <a:gridCol w="795528">
                  <a:extLst>
                    <a:ext uri="{9D8B030D-6E8A-4147-A177-3AD203B41FA5}">
                      <a16:colId xmlns:a16="http://schemas.microsoft.com/office/drawing/2014/main" val="3727868517"/>
                    </a:ext>
                  </a:extLst>
                </a:gridCol>
                <a:gridCol w="2558993">
                  <a:extLst>
                    <a:ext uri="{9D8B030D-6E8A-4147-A177-3AD203B41FA5}">
                      <a16:colId xmlns:a16="http://schemas.microsoft.com/office/drawing/2014/main" val="2266673106"/>
                    </a:ext>
                  </a:extLst>
                </a:gridCol>
              </a:tblGrid>
              <a:tr h="4900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管理番号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機能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說明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latin typeface="+mn-ea"/>
                          <a:ea typeface="+mn-ea"/>
                        </a:rPr>
                        <a:t>分類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latin typeface="+mn-ea"/>
                          <a:ea typeface="+mn-ea"/>
                        </a:rPr>
                        <a:t>対応</a:t>
                      </a:r>
                      <a:endParaRPr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latin typeface="+mn-ea"/>
                          <a:ea typeface="+mn-ea"/>
                        </a:rPr>
                        <a:t>業務要件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latin typeface="+mn-ea"/>
                          <a:ea typeface="+mn-ea"/>
                        </a:rPr>
                        <a:t>備考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943769"/>
                  </a:ext>
                </a:extLst>
              </a:tr>
              <a:tr h="4900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latin typeface="+mn-ea"/>
                          <a:ea typeface="+mn-ea"/>
                        </a:rPr>
                        <a:t>FR-01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2371245"/>
                  </a:ext>
                </a:extLst>
              </a:tr>
              <a:tr h="4900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latin typeface="+mn-ea"/>
                          <a:ea typeface="+mn-ea"/>
                        </a:rPr>
                        <a:t>FR-02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200" b="0" dirty="0">
                        <a:latin typeface="+mn-lt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latin typeface="+mn-ea"/>
                          <a:ea typeface="+mn-ea"/>
                        </a:rPr>
                        <a:t>BR-02</a:t>
                      </a:r>
                      <a:endParaRPr lang="ja-JP" altLang="en-US" sz="1200" b="0" dirty="0">
                        <a:latin typeface="+mn-ea"/>
                        <a:ea typeface="+mn-ea"/>
                      </a:endParaRPr>
                    </a:p>
                    <a:p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4033474"/>
                  </a:ext>
                </a:extLst>
              </a:tr>
              <a:tr h="4900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latin typeface="+mn-ea"/>
                          <a:ea typeface="+mn-ea"/>
                        </a:rPr>
                        <a:t>FR-03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latin typeface="+mn-ea"/>
                          <a:ea typeface="+mn-ea"/>
                        </a:rPr>
                        <a:t>BR-02</a:t>
                      </a:r>
                      <a:endParaRPr lang="ja-JP" altLang="en-US" sz="1200" b="0" dirty="0">
                        <a:latin typeface="+mn-ea"/>
                        <a:ea typeface="+mn-ea"/>
                      </a:endParaRPr>
                    </a:p>
                    <a:p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1875265"/>
                  </a:ext>
                </a:extLst>
              </a:tr>
              <a:tr h="568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latin typeface="+mn-ea"/>
                          <a:ea typeface="+mn-ea"/>
                        </a:rPr>
                        <a:t>FR-04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latin typeface="+mn-ea"/>
                          <a:ea typeface="+mn-ea"/>
                        </a:rPr>
                        <a:t>BR-01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9877860"/>
                  </a:ext>
                </a:extLst>
              </a:tr>
              <a:tr h="4900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latin typeface="+mn-ea"/>
                          <a:ea typeface="+mn-ea"/>
                        </a:rPr>
                        <a:t>FR-05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latin typeface="+mn-ea"/>
                          <a:ea typeface="+mn-ea"/>
                        </a:rPr>
                        <a:t>BR-01</a:t>
                      </a:r>
                      <a:endParaRPr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8364837"/>
                  </a:ext>
                </a:extLst>
              </a:tr>
              <a:tr h="4900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latin typeface="+mn-ea"/>
                          <a:ea typeface="+mn-ea"/>
                        </a:rPr>
                        <a:t>FR-06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latin typeface="+mn-ea"/>
                          <a:ea typeface="+mn-ea"/>
                        </a:rPr>
                        <a:t>BR-01</a:t>
                      </a:r>
                      <a:endParaRPr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3746529"/>
                  </a:ext>
                </a:extLst>
              </a:tr>
              <a:tr h="5688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latin typeface="+mn-ea"/>
                          <a:ea typeface="+mn-ea"/>
                        </a:rPr>
                        <a:t>FR-07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latin typeface="+mn-ea"/>
                          <a:ea typeface="+mn-ea"/>
                        </a:rPr>
                        <a:t>BR-01</a:t>
                      </a:r>
                      <a:endParaRPr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200" b="0" dirty="0">
                        <a:highlight>
                          <a:srgbClr val="FFFF00"/>
                        </a:highlight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8639648"/>
                  </a:ext>
                </a:extLst>
              </a:tr>
              <a:tr h="4900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latin typeface="+mn-ea"/>
                          <a:ea typeface="+mn-ea"/>
                        </a:rPr>
                        <a:t>FR-08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3923203"/>
                  </a:ext>
                </a:extLst>
              </a:tr>
            </a:tbl>
          </a:graphicData>
        </a:graphic>
      </p:graphicFrame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071F6AD-DE3D-D8C6-F401-D0C8E4B2E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6830"/>
            <a:ext cx="4114800" cy="365125"/>
          </a:xfrm>
        </p:spPr>
        <p:txBody>
          <a:bodyPr/>
          <a:lstStyle/>
          <a:p>
            <a:r>
              <a:rPr lang="en-US" altLang="ja-JP" dirty="0"/>
              <a:t>AA</a:t>
            </a:r>
            <a:r>
              <a:rPr lang="ja-JP" altLang="en-US" dirty="0"/>
              <a:t> </a:t>
            </a:r>
            <a:r>
              <a:rPr lang="en-US" altLang="ja-JP" dirty="0"/>
              <a:t>JOI</a:t>
            </a:r>
            <a:r>
              <a:rPr lang="ja-JP" altLang="en-US" dirty="0"/>
              <a:t> テック担当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663279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922AE7-EA86-7476-DF27-053800BFA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A167AF-FD5E-11E8-0959-90609130E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フロー図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294D056-CC39-4C76-BF6B-1C2452F8A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52E6-07CA-9B46-B866-FDE18BF74505}" type="slidenum">
              <a:rPr lang="ja-JP" altLang="en-US" smtClean="0"/>
              <a:pPr/>
              <a:t>6</a:t>
            </a:fld>
            <a:endParaRPr lang="ja-JP" altLang="en-US"/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8C7E9C3C-8F7F-E2BD-5184-E394647CC6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805967"/>
            <a:ext cx="11396870" cy="504451"/>
          </a:xfrm>
        </p:spPr>
        <p:txBody>
          <a:bodyPr>
            <a:normAutofit/>
          </a:bodyPr>
          <a:lstStyle/>
          <a:p>
            <a:r>
              <a:rPr kumimoji="1" lang="ja-JP" altLang="en-US" sz="2000" dirty="0">
                <a:latin typeface="游ゴシック" panose="020B0400000000000000" pitchFamily="50" charset="-128"/>
                <a:ea typeface="+mn-ea"/>
              </a:rPr>
              <a:t>サンプル</a:t>
            </a:r>
            <a:endParaRPr kumimoji="1" lang="en-US" altLang="ja-JP" sz="2000" dirty="0">
              <a:latin typeface="游ゴシック" panose="020B0400000000000000" pitchFamily="50" charset="-128"/>
              <a:ea typeface="+mn-ea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BF4E16B-0228-D47D-A912-961B90C87600}"/>
              </a:ext>
            </a:extLst>
          </p:cNvPr>
          <p:cNvSpPr/>
          <p:nvPr/>
        </p:nvSpPr>
        <p:spPr>
          <a:xfrm>
            <a:off x="839000" y="1720278"/>
            <a:ext cx="714704" cy="17026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フロントエンド</a:t>
            </a:r>
            <a:endParaRPr kumimoji="1" lang="ja-JP" altLang="en-US" sz="7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43C5061-D5B0-2D88-AE22-1DC7A0A16B92}"/>
              </a:ext>
            </a:extLst>
          </p:cNvPr>
          <p:cNvSpPr/>
          <p:nvPr/>
        </p:nvSpPr>
        <p:spPr>
          <a:xfrm>
            <a:off x="839000" y="3422955"/>
            <a:ext cx="714704" cy="8513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バックエンド・</a:t>
            </a:r>
            <a:endParaRPr lang="en-US" altLang="ja-JP" sz="11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DB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0783DAAF-C70C-363E-4EEC-462F551A19A0}"/>
              </a:ext>
            </a:extLst>
          </p:cNvPr>
          <p:cNvSpPr/>
          <p:nvPr/>
        </p:nvSpPr>
        <p:spPr>
          <a:xfrm>
            <a:off x="397565" y="1720277"/>
            <a:ext cx="441434" cy="25540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システム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34085BA-A6C8-C8BF-9B5B-208F138C078D}"/>
              </a:ext>
            </a:extLst>
          </p:cNvPr>
          <p:cNvSpPr/>
          <p:nvPr/>
        </p:nvSpPr>
        <p:spPr>
          <a:xfrm>
            <a:off x="1553704" y="1720277"/>
            <a:ext cx="10112777" cy="8513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8A6DA14-F7E6-E690-4884-B4A72397A86C}"/>
              </a:ext>
            </a:extLst>
          </p:cNvPr>
          <p:cNvSpPr/>
          <p:nvPr/>
        </p:nvSpPr>
        <p:spPr>
          <a:xfrm>
            <a:off x="1553704" y="2571616"/>
            <a:ext cx="10112777" cy="85546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2D8F965-515A-BCF9-7EC1-CA1EE1424D64}"/>
              </a:ext>
            </a:extLst>
          </p:cNvPr>
          <p:cNvSpPr/>
          <p:nvPr/>
        </p:nvSpPr>
        <p:spPr>
          <a:xfrm>
            <a:off x="1553704" y="3422953"/>
            <a:ext cx="10112777" cy="8365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C086E0D-5AB8-F75A-D935-64C4CFF3E33E}"/>
              </a:ext>
            </a:extLst>
          </p:cNvPr>
          <p:cNvSpPr/>
          <p:nvPr/>
        </p:nvSpPr>
        <p:spPr>
          <a:xfrm>
            <a:off x="1648951" y="2882992"/>
            <a:ext cx="1190301" cy="294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画面</a:t>
            </a:r>
            <a:endParaRPr kumimoji="1" lang="ja-JP" altLang="en-US" sz="9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45288774-E5E0-7AC5-223B-753C7B91402A}"/>
              </a:ext>
            </a:extLst>
          </p:cNvPr>
          <p:cNvSpPr/>
          <p:nvPr/>
        </p:nvSpPr>
        <p:spPr>
          <a:xfrm>
            <a:off x="3105294" y="3696150"/>
            <a:ext cx="1190301" cy="294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API</a:t>
            </a:r>
            <a:endParaRPr kumimoji="1" lang="ja-JP" altLang="en-US" sz="9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E20E0387-E4D7-59C1-EFE2-F4381938E100}"/>
              </a:ext>
            </a:extLst>
          </p:cNvPr>
          <p:cNvSpPr/>
          <p:nvPr/>
        </p:nvSpPr>
        <p:spPr>
          <a:xfrm>
            <a:off x="1686390" y="2004131"/>
            <a:ext cx="1115424" cy="294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メニュー</a:t>
            </a:r>
            <a:r>
              <a:rPr kumimoji="1" lang="ja-JP" altLang="en-US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画面</a:t>
            </a:r>
            <a:r>
              <a:rPr kumimoji="1" lang="en-US" altLang="ja-JP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(</a:t>
            </a:r>
            <a:r>
              <a:rPr kumimoji="1" lang="ja-JP" altLang="en-US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ログイン</a:t>
            </a:r>
            <a:r>
              <a:rPr kumimoji="1" lang="en-US" altLang="ja-JP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)</a:t>
            </a:r>
            <a:endParaRPr kumimoji="1" lang="ja-JP" altLang="en-US" sz="9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D7FD2EBF-06A3-43D8-D482-6262DCCD2376}"/>
              </a:ext>
            </a:extLst>
          </p:cNvPr>
          <p:cNvSpPr/>
          <p:nvPr/>
        </p:nvSpPr>
        <p:spPr>
          <a:xfrm>
            <a:off x="1553704" y="1399695"/>
            <a:ext cx="4856928" cy="3024821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05E8CEB3-B4F8-BA56-4575-A5F9CD2B2C43}"/>
              </a:ext>
            </a:extLst>
          </p:cNvPr>
          <p:cNvSpPr txBox="1"/>
          <p:nvPr/>
        </p:nvSpPr>
        <p:spPr>
          <a:xfrm>
            <a:off x="3105294" y="1462395"/>
            <a:ext cx="12618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システム化範囲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341B9CA-CFF4-1872-F882-F329B1CD7FF6}"/>
              </a:ext>
            </a:extLst>
          </p:cNvPr>
          <p:cNvSpPr/>
          <p:nvPr/>
        </p:nvSpPr>
        <p:spPr>
          <a:xfrm>
            <a:off x="5138068" y="3962677"/>
            <a:ext cx="1190301" cy="294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DB</a:t>
            </a:r>
            <a:endParaRPr kumimoji="1" lang="ja-JP" altLang="en-US" sz="9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87F00007-F078-1E57-2332-442D75498C3F}"/>
              </a:ext>
            </a:extLst>
          </p:cNvPr>
          <p:cNvCxnSpPr>
            <a:cxnSpLocks/>
            <a:stCxn id="26" idx="2"/>
            <a:endCxn id="15" idx="1"/>
          </p:cNvCxnSpPr>
          <p:nvPr/>
        </p:nvCxnSpPr>
        <p:spPr>
          <a:xfrm>
            <a:off x="3700445" y="3990440"/>
            <a:ext cx="1437623" cy="1193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11119149-46AC-9D2F-0668-9E89C3C5FE79}"/>
              </a:ext>
            </a:extLst>
          </p:cNvPr>
          <p:cNvCxnSpPr>
            <a:cxnSpLocks/>
            <a:stCxn id="29" idx="2"/>
            <a:endCxn id="22" idx="0"/>
          </p:cNvCxnSpPr>
          <p:nvPr/>
        </p:nvCxnSpPr>
        <p:spPr>
          <a:xfrm>
            <a:off x="2244102" y="2298421"/>
            <a:ext cx="0" cy="5845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790699A4-AF1D-C8C1-C445-1E6D7824FAB3}"/>
              </a:ext>
            </a:extLst>
          </p:cNvPr>
          <p:cNvCxnSpPr>
            <a:cxnSpLocks/>
            <a:stCxn id="22" idx="2"/>
            <a:endCxn id="26" idx="1"/>
          </p:cNvCxnSpPr>
          <p:nvPr/>
        </p:nvCxnSpPr>
        <p:spPr>
          <a:xfrm>
            <a:off x="2244102" y="3177282"/>
            <a:ext cx="861192" cy="6660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5C8AC21-795E-3E38-9133-520FA290E6FC}"/>
              </a:ext>
            </a:extLst>
          </p:cNvPr>
          <p:cNvSpPr txBox="1"/>
          <p:nvPr/>
        </p:nvSpPr>
        <p:spPr>
          <a:xfrm>
            <a:off x="1924651" y="3198117"/>
            <a:ext cx="87716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入力チェック</a:t>
            </a:r>
          </a:p>
        </p:txBody>
      </p:sp>
      <p:sp>
        <p:nvSpPr>
          <p:cNvPr id="7" name="フッター プレースホルダー 3">
            <a:extLst>
              <a:ext uri="{FF2B5EF4-FFF2-40B4-BE49-F238E27FC236}">
                <a16:creationId xmlns:a16="http://schemas.microsoft.com/office/drawing/2014/main" id="{F81310EB-946C-58BF-5754-CD8B11695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6830"/>
            <a:ext cx="4114800" cy="365125"/>
          </a:xfrm>
        </p:spPr>
        <p:txBody>
          <a:bodyPr/>
          <a:lstStyle/>
          <a:p>
            <a:r>
              <a:rPr lang="en-US" altLang="ja-JP" dirty="0"/>
              <a:t>AA</a:t>
            </a:r>
            <a:r>
              <a:rPr lang="ja-JP" altLang="en-US" dirty="0"/>
              <a:t> </a:t>
            </a:r>
            <a:r>
              <a:rPr lang="en-US" altLang="ja-JP" dirty="0"/>
              <a:t>JOI</a:t>
            </a:r>
            <a:r>
              <a:rPr lang="ja-JP" altLang="en-US" dirty="0"/>
              <a:t> テック担当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78934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3A6FC-836D-19E3-90EA-7F9AA234F6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F09347-E6EB-57C1-6754-C3E6165BF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体制図</a:t>
            </a:r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318D584-DB1D-9417-23EB-60BCE5E5F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052E6-07CA-9B46-B866-FDE18BF74505}" type="slidenum">
              <a:rPr lang="ja-JP" altLang="en-US" smtClean="0"/>
              <a:pPr/>
              <a:t>7</a:t>
            </a:fld>
            <a:endParaRPr lang="ja-JP" altLang="en-US"/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EB9782DB-359B-817F-FC35-0F783A188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805967"/>
            <a:ext cx="11396870" cy="504451"/>
          </a:xfrm>
        </p:spPr>
        <p:txBody>
          <a:bodyPr>
            <a:normAutofit/>
          </a:bodyPr>
          <a:lstStyle/>
          <a:p>
            <a:r>
              <a:rPr kumimoji="1" lang="ja-JP" altLang="en-US" sz="2000" dirty="0">
                <a:latin typeface="游ゴシック" panose="020B0400000000000000" pitchFamily="50" charset="-128"/>
                <a:ea typeface="+mn-ea"/>
              </a:rPr>
              <a:t>刷新・運用移行プロジェクトのスキーム</a:t>
            </a:r>
            <a:endParaRPr kumimoji="1" lang="en-US" altLang="ja-JP" sz="2000" dirty="0">
              <a:latin typeface="游ゴシック" panose="020B0400000000000000" pitchFamily="50" charset="-128"/>
              <a:ea typeface="+mn-ea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BA6BE417-030C-CE2D-FD69-C4CAE9D2DE73}"/>
              </a:ext>
            </a:extLst>
          </p:cNvPr>
          <p:cNvSpPr/>
          <p:nvPr/>
        </p:nvSpPr>
        <p:spPr>
          <a:xfrm>
            <a:off x="4616268" y="3544769"/>
            <a:ext cx="1190301" cy="294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テック担当</a:t>
            </a:r>
          </a:p>
        </p:txBody>
      </p:sp>
      <p:sp>
        <p:nvSpPr>
          <p:cNvPr id="7" name="フッター プレースホルダー 3">
            <a:extLst>
              <a:ext uri="{FF2B5EF4-FFF2-40B4-BE49-F238E27FC236}">
                <a16:creationId xmlns:a16="http://schemas.microsoft.com/office/drawing/2014/main" id="{9712B145-0064-8841-81EF-036A5708A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6830"/>
            <a:ext cx="4114800" cy="365125"/>
          </a:xfrm>
        </p:spPr>
        <p:txBody>
          <a:bodyPr/>
          <a:lstStyle/>
          <a:p>
            <a:r>
              <a:rPr lang="en-US" altLang="ja-JP" dirty="0"/>
              <a:t>AA</a:t>
            </a:r>
            <a:r>
              <a:rPr lang="ja-JP" altLang="en-US" dirty="0"/>
              <a:t> </a:t>
            </a:r>
            <a:r>
              <a:rPr lang="en-US" altLang="ja-JP" dirty="0"/>
              <a:t>JOI</a:t>
            </a:r>
            <a:r>
              <a:rPr lang="ja-JP" altLang="en-US" dirty="0"/>
              <a:t> テック担当</a:t>
            </a:r>
            <a:endParaRPr lang="en-US" altLang="ja-JP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F82FF05-544F-142A-54B8-2FBA44475324}"/>
              </a:ext>
            </a:extLst>
          </p:cNvPr>
          <p:cNvSpPr/>
          <p:nvPr/>
        </p:nvSpPr>
        <p:spPr>
          <a:xfrm>
            <a:off x="7866528" y="3544769"/>
            <a:ext cx="1190301" cy="294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掲載</a:t>
            </a:r>
            <a:r>
              <a:rPr kumimoji="1" lang="ja-JP" altLang="en-US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担当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1503D04-9F17-0ED1-2845-606F9A0AD896}"/>
              </a:ext>
            </a:extLst>
          </p:cNvPr>
          <p:cNvSpPr/>
          <p:nvPr/>
        </p:nvSpPr>
        <p:spPr>
          <a:xfrm>
            <a:off x="4383699" y="2757119"/>
            <a:ext cx="4856928" cy="2352763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133BDB7-2E13-F224-4F18-A3831CFEDC60}"/>
              </a:ext>
            </a:extLst>
          </p:cNvPr>
          <p:cNvSpPr txBox="1"/>
          <p:nvPr/>
        </p:nvSpPr>
        <p:spPr>
          <a:xfrm>
            <a:off x="6021722" y="2961819"/>
            <a:ext cx="15808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Web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サイト小委員会</a:t>
            </a:r>
            <a:endParaRPr kumimoji="1" lang="ja-JP" altLang="en-US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0377A62-4400-3530-911A-E8A0E0D79071}"/>
              </a:ext>
            </a:extLst>
          </p:cNvPr>
          <p:cNvSpPr/>
          <p:nvPr/>
        </p:nvSpPr>
        <p:spPr>
          <a:xfrm>
            <a:off x="4616267" y="4574379"/>
            <a:ext cx="1190301" cy="294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ドキュメント作成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14F60743-3A11-ABF9-4182-23FBECD0DFE4}"/>
              </a:ext>
            </a:extLst>
          </p:cNvPr>
          <p:cNvSpPr/>
          <p:nvPr/>
        </p:nvSpPr>
        <p:spPr>
          <a:xfrm>
            <a:off x="5750296" y="4004162"/>
            <a:ext cx="1190301" cy="294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依頼要件合意形成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A8056B35-782F-FB46-E8D4-3055BE94B0B4}"/>
              </a:ext>
            </a:extLst>
          </p:cNvPr>
          <p:cNvSpPr/>
          <p:nvPr/>
        </p:nvSpPr>
        <p:spPr>
          <a:xfrm>
            <a:off x="4616266" y="5354199"/>
            <a:ext cx="1190301" cy="294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業者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0F52192A-D975-C97C-4CAB-2646CCD7E595}"/>
              </a:ext>
            </a:extLst>
          </p:cNvPr>
          <p:cNvSpPr/>
          <p:nvPr/>
        </p:nvSpPr>
        <p:spPr>
          <a:xfrm>
            <a:off x="4616268" y="2856654"/>
            <a:ext cx="1190301" cy="294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要望収集</a:t>
            </a:r>
          </a:p>
        </p:txBody>
      </p: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E5946E18-8ED0-268E-CA20-AE709E71A28B}"/>
              </a:ext>
            </a:extLst>
          </p:cNvPr>
          <p:cNvCxnSpPr>
            <a:cxnSpLocks/>
            <a:endCxn id="21" idx="0"/>
          </p:cNvCxnSpPr>
          <p:nvPr/>
        </p:nvCxnSpPr>
        <p:spPr>
          <a:xfrm>
            <a:off x="4768092" y="3097031"/>
            <a:ext cx="1577355" cy="9071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1CA1A371-A9AE-2847-7937-6C5B6348DA86}"/>
              </a:ext>
            </a:extLst>
          </p:cNvPr>
          <p:cNvCxnSpPr>
            <a:cxnSpLocks/>
            <a:stCxn id="21" idx="2"/>
            <a:endCxn id="20" idx="0"/>
          </p:cNvCxnSpPr>
          <p:nvPr/>
        </p:nvCxnSpPr>
        <p:spPr>
          <a:xfrm flipH="1">
            <a:off x="5211418" y="4298452"/>
            <a:ext cx="1134029" cy="2759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0ECD9EAC-F54C-42E6-542E-47EF602EA5EF}"/>
              </a:ext>
            </a:extLst>
          </p:cNvPr>
          <p:cNvCxnSpPr>
            <a:cxnSpLocks/>
            <a:stCxn id="20" idx="2"/>
            <a:endCxn id="23" idx="0"/>
          </p:cNvCxnSpPr>
          <p:nvPr/>
        </p:nvCxnSpPr>
        <p:spPr>
          <a:xfrm flipH="1">
            <a:off x="5211417" y="4868669"/>
            <a:ext cx="1" cy="4855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EF94D609-E8D3-D269-0A8C-98833BEB9638}"/>
              </a:ext>
            </a:extLst>
          </p:cNvPr>
          <p:cNvSpPr/>
          <p:nvPr/>
        </p:nvSpPr>
        <p:spPr>
          <a:xfrm>
            <a:off x="6953121" y="4581410"/>
            <a:ext cx="1190301" cy="294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要件定義書</a:t>
            </a:r>
            <a:br>
              <a:rPr kumimoji="1" lang="en-US" altLang="ja-JP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kumimoji="1" lang="en-US" altLang="ja-JP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(</a:t>
            </a:r>
            <a:r>
              <a:rPr kumimoji="1" lang="ja-JP" altLang="en-US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大まかな仕様</a:t>
            </a:r>
            <a:r>
              <a:rPr kumimoji="1" lang="en-US" altLang="ja-JP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)</a:t>
            </a:r>
            <a:endParaRPr kumimoji="1" lang="ja-JP" altLang="en-US" sz="9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A62FDC00-46D4-BBD7-C1F3-4C4FDFDFA8DB}"/>
              </a:ext>
            </a:extLst>
          </p:cNvPr>
          <p:cNvCxnSpPr>
            <a:cxnSpLocks/>
            <a:stCxn id="23" idx="3"/>
            <a:endCxn id="36" idx="2"/>
          </p:cNvCxnSpPr>
          <p:nvPr/>
        </p:nvCxnSpPr>
        <p:spPr>
          <a:xfrm flipV="1">
            <a:off x="5806567" y="4875700"/>
            <a:ext cx="1741705" cy="6256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0885FA1F-FEDF-3239-AE19-8FE6D456772A}"/>
              </a:ext>
            </a:extLst>
          </p:cNvPr>
          <p:cNvCxnSpPr>
            <a:cxnSpLocks/>
          </p:cNvCxnSpPr>
          <p:nvPr/>
        </p:nvCxnSpPr>
        <p:spPr>
          <a:xfrm flipH="1" flipV="1">
            <a:off x="5441576" y="2052432"/>
            <a:ext cx="2057346" cy="25503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557829E8-A8E0-739B-A2DD-AD6ABCF3AB8F}"/>
              </a:ext>
            </a:extLst>
          </p:cNvPr>
          <p:cNvSpPr/>
          <p:nvPr/>
        </p:nvSpPr>
        <p:spPr>
          <a:xfrm>
            <a:off x="3700546" y="1548554"/>
            <a:ext cx="1892028" cy="4968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JOI</a:t>
            </a:r>
            <a:r>
              <a:rPr lang="ja-JP" altLang="en-US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委員会</a:t>
            </a:r>
            <a:endParaRPr lang="en-US" altLang="ja-JP" sz="9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ED2139FF-6BB8-26EA-847A-9048E272B038}"/>
              </a:ext>
            </a:extLst>
          </p:cNvPr>
          <p:cNvCxnSpPr>
            <a:cxnSpLocks/>
            <a:stCxn id="45" idx="2"/>
            <a:endCxn id="24" idx="0"/>
          </p:cNvCxnSpPr>
          <p:nvPr/>
        </p:nvCxnSpPr>
        <p:spPr>
          <a:xfrm>
            <a:off x="4646560" y="2045401"/>
            <a:ext cx="564859" cy="8112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64566BA3-9A0F-7778-B9CD-F8B0ECA0BD5D}"/>
              </a:ext>
            </a:extLst>
          </p:cNvPr>
          <p:cNvCxnSpPr>
            <a:cxnSpLocks/>
          </p:cNvCxnSpPr>
          <p:nvPr/>
        </p:nvCxnSpPr>
        <p:spPr>
          <a:xfrm flipH="1" flipV="1">
            <a:off x="5337894" y="3150944"/>
            <a:ext cx="2528634" cy="5409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矢印コネクタ 52">
            <a:extLst>
              <a:ext uri="{FF2B5EF4-FFF2-40B4-BE49-F238E27FC236}">
                <a16:creationId xmlns:a16="http://schemas.microsoft.com/office/drawing/2014/main" id="{45335D92-F252-6889-CD2B-DAE63F45F500}"/>
              </a:ext>
            </a:extLst>
          </p:cNvPr>
          <p:cNvCxnSpPr>
            <a:cxnSpLocks/>
            <a:stCxn id="11" idx="2"/>
          </p:cNvCxnSpPr>
          <p:nvPr/>
        </p:nvCxnSpPr>
        <p:spPr>
          <a:xfrm flipH="1">
            <a:off x="6940597" y="3839059"/>
            <a:ext cx="1521082" cy="298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8621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kumimoji="1" sz="1200" dirty="0">
            <a:latin typeface="Meiryo UI" panose="020B0604030504040204" pitchFamily="34" charset="-128"/>
            <a:ea typeface="Meiryo UI" panose="020B0604030504040204" pitchFamily="34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kumimoji="1" sz="1200" smtClean="0">
            <a:latin typeface="Meiryo UI" panose="020B0604030504040204" pitchFamily="34" charset="-128"/>
            <a:ea typeface="Meiryo UI" panose="020B0604030504040204" pitchFamily="34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00_bluecode_2021テンプレpptx.pptx" id="{4AC11F32-13B2-F346-8483-75E65E631398}" vid="{B64C0586-CBAE-2E46-A836-FB0DA1B72825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テーマ</Template>
  <TotalTime>2936</TotalTime>
  <Words>333</Words>
  <Application>Microsoft Office PowerPoint</Application>
  <PresentationFormat>ワイド画面</PresentationFormat>
  <Paragraphs>101</Paragraphs>
  <Slides>7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0" baseType="lpstr">
      <vt:lpstr>游ゴシック</vt:lpstr>
      <vt:lpstr>Arial</vt:lpstr>
      <vt:lpstr>Office テーマ</vt:lpstr>
      <vt:lpstr>AA JOI Webサイト 刷新・運用 ビジネス要件定義書</vt:lpstr>
      <vt:lpstr>目次</vt:lpstr>
      <vt:lpstr>Webサイト業者管理移行の目的と範囲(スコープ)</vt:lpstr>
      <vt:lpstr>業務要件（一覧）</vt:lpstr>
      <vt:lpstr>機能要件（一覧）</vt:lpstr>
      <vt:lpstr>フロー図</vt:lpstr>
      <vt:lpstr>体制図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ウェブサイト構築プロジェクト 要件定義書</dc:title>
  <dc:creator>楠元 遼太郎</dc:creator>
  <cp:lastModifiedBy>楠元 遼太郎</cp:lastModifiedBy>
  <cp:revision>584</cp:revision>
  <dcterms:created xsi:type="dcterms:W3CDTF">2022-06-24T04:57:59Z</dcterms:created>
  <dcterms:modified xsi:type="dcterms:W3CDTF">2026-05-30T04:42:31Z</dcterms:modified>
</cp:coreProperties>
</file>